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0" r:id="rId3"/>
    <p:sldMasterId id="2147483657" r:id="rId4"/>
  </p:sldMasterIdLst>
  <p:notesMasterIdLst>
    <p:notesMasterId r:id="rId96"/>
  </p:notesMasterIdLst>
  <p:handoutMasterIdLst>
    <p:handoutMasterId r:id="rId97"/>
  </p:handoutMasterIdLst>
  <p:sldIdLst>
    <p:sldId id="265" r:id="rId5"/>
    <p:sldId id="618" r:id="rId6"/>
    <p:sldId id="619" r:id="rId7"/>
    <p:sldId id="620" r:id="rId8"/>
    <p:sldId id="621" r:id="rId9"/>
    <p:sldId id="624" r:id="rId10"/>
    <p:sldId id="625" r:id="rId11"/>
    <p:sldId id="626" r:id="rId12"/>
    <p:sldId id="627" r:id="rId13"/>
    <p:sldId id="704" r:id="rId14"/>
    <p:sldId id="705" r:id="rId15"/>
    <p:sldId id="710" r:id="rId16"/>
    <p:sldId id="707" r:id="rId17"/>
    <p:sldId id="708" r:id="rId18"/>
    <p:sldId id="709" r:id="rId19"/>
    <p:sldId id="712" r:id="rId20"/>
    <p:sldId id="713" r:id="rId21"/>
    <p:sldId id="721" r:id="rId22"/>
    <p:sldId id="714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720" r:id="rId35"/>
    <p:sldId id="640" r:id="rId36"/>
    <p:sldId id="641" r:id="rId37"/>
    <p:sldId id="642" r:id="rId38"/>
    <p:sldId id="643" r:id="rId39"/>
    <p:sldId id="666" r:id="rId40"/>
    <p:sldId id="645" r:id="rId41"/>
    <p:sldId id="646" r:id="rId42"/>
    <p:sldId id="647" r:id="rId43"/>
    <p:sldId id="667" r:id="rId44"/>
    <p:sldId id="649" r:id="rId45"/>
    <p:sldId id="650" r:id="rId46"/>
    <p:sldId id="651" r:id="rId47"/>
    <p:sldId id="652" r:id="rId48"/>
    <p:sldId id="668" r:id="rId49"/>
    <p:sldId id="654" r:id="rId50"/>
    <p:sldId id="669" r:id="rId51"/>
    <p:sldId id="656" r:id="rId52"/>
    <p:sldId id="657" r:id="rId53"/>
    <p:sldId id="658" r:id="rId54"/>
    <p:sldId id="659" r:id="rId55"/>
    <p:sldId id="660" r:id="rId56"/>
    <p:sldId id="665" r:id="rId57"/>
    <p:sldId id="670" r:id="rId58"/>
    <p:sldId id="671" r:id="rId59"/>
    <p:sldId id="672" r:id="rId60"/>
    <p:sldId id="673" r:id="rId61"/>
    <p:sldId id="674" r:id="rId62"/>
    <p:sldId id="681" r:id="rId63"/>
    <p:sldId id="680" r:id="rId64"/>
    <p:sldId id="722" r:id="rId65"/>
    <p:sldId id="683" r:id="rId66"/>
    <p:sldId id="675" r:id="rId67"/>
    <p:sldId id="676" r:id="rId68"/>
    <p:sldId id="677" r:id="rId69"/>
    <p:sldId id="678" r:id="rId70"/>
    <p:sldId id="679" r:id="rId71"/>
    <p:sldId id="684" r:id="rId72"/>
    <p:sldId id="685" r:id="rId73"/>
    <p:sldId id="686" r:id="rId74"/>
    <p:sldId id="691" r:id="rId75"/>
    <p:sldId id="688" r:id="rId76"/>
    <p:sldId id="689" r:id="rId77"/>
    <p:sldId id="682" r:id="rId78"/>
    <p:sldId id="690" r:id="rId79"/>
    <p:sldId id="692" r:id="rId80"/>
    <p:sldId id="693" r:id="rId81"/>
    <p:sldId id="694" r:id="rId82"/>
    <p:sldId id="696" r:id="rId83"/>
    <p:sldId id="695" r:id="rId84"/>
    <p:sldId id="697" r:id="rId85"/>
    <p:sldId id="698" r:id="rId86"/>
    <p:sldId id="699" r:id="rId87"/>
    <p:sldId id="723" r:id="rId88"/>
    <p:sldId id="701" r:id="rId89"/>
    <p:sldId id="702" r:id="rId90"/>
    <p:sldId id="703" r:id="rId91"/>
    <p:sldId id="616" r:id="rId92"/>
    <p:sldId id="716" r:id="rId93"/>
    <p:sldId id="717" r:id="rId94"/>
    <p:sldId id="719" r:id="rId9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56" autoAdjust="0"/>
    <p:restoredTop sz="84211" autoAdjust="0"/>
  </p:normalViewPr>
  <p:slideViewPr>
    <p:cSldViewPr>
      <p:cViewPr varScale="1">
        <p:scale>
          <a:sx n="99" d="100"/>
          <a:sy n="99" d="100"/>
        </p:scale>
        <p:origin x="22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0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100" Type="http://schemas.openxmlformats.org/officeDocument/2006/relationships/theme" Target="theme/theme1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14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3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33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64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79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25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83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415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847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5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27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38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371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30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36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6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19138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7:00 – 7:05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5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0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3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9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09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9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3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17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976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0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17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7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72114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30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12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4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068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framebox.org/" TargetMode="External"/><Relationship Id="rId4" Type="http://schemas.openxmlformats.org/officeDocument/2006/relationships/hyperlink" Target="http://960.gs/" TargetMode="External"/><Relationship Id="rId5" Type="http://schemas.openxmlformats.org/officeDocument/2006/relationships/hyperlink" Target="http://bit.ly/1sjYaFC" TargetMode="External"/><Relationship Id="rId6" Type="http://schemas.openxmlformats.org/officeDocument/2006/relationships/hyperlink" Target="http://www.designbygrid.com/" TargetMode="External"/><Relationship Id="rId7" Type="http://schemas.openxmlformats.org/officeDocument/2006/relationships/hyperlink" Target="http://bit.ly/1CM4Hzo" TargetMode="External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balsamiq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jpe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gi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gi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Behold Bootstrap!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Nov 18,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6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Pains of HW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800" cy="47268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677803" y="5652848"/>
            <a:ext cx="79408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Plain HTML + CSS makes layout building challenging</a:t>
            </a:r>
          </a:p>
        </p:txBody>
      </p:sp>
    </p:spTree>
    <p:extLst>
      <p:ext uri="{BB962C8B-B14F-4D97-AF65-F5344CB8AC3E}">
        <p14:creationId xmlns:p14="http://schemas.microsoft.com/office/powerpoint/2010/main" val="192081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You (Probably) Feel About CSS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1FC922C-49CA-4673-8C4E-D56DDBE35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066800"/>
            <a:ext cx="5410200" cy="52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6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Then Came Bootstrap…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1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40275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BD820A-AB2A-4B18-A478-C5CD2B70B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58864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90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0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130878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Warmup 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 a repeat of last class, quickly create an HTML webpage.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add in a Bootstrap component of your choosing.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Copy the Bootstrap CSS link. Then copy the code from any Bootstrap element or CSS.</a:t>
            </a:r>
          </a:p>
        </p:txBody>
      </p:sp>
    </p:spTree>
    <p:extLst>
      <p:ext uri="{BB962C8B-B14F-4D97-AF65-F5344CB8AC3E}">
        <p14:creationId xmlns:p14="http://schemas.microsoft.com/office/powerpoint/2010/main" val="3165004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Phase Bootstrap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9050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Last class, we focused on Bootstrap Components (like buttons and tables).</a:t>
            </a:r>
          </a:p>
          <a:p>
            <a:pPr algn="l"/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Today we’ll be focused on using Bootstrap to build layouts.</a:t>
            </a:r>
          </a:p>
        </p:txBody>
      </p:sp>
    </p:spTree>
    <p:extLst>
      <p:ext uri="{BB962C8B-B14F-4D97-AF65-F5344CB8AC3E}">
        <p14:creationId xmlns:p14="http://schemas.microsoft.com/office/powerpoint/2010/main" val="22892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://thewealthwatchman.com/wp-content/uploads/2014/11/Mining-silver-quicksand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1"/>
            <a:ext cx="9137570" cy="688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7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Sketching / Grid Layouts</a:t>
            </a:r>
          </a:p>
        </p:txBody>
      </p:sp>
    </p:spTree>
    <p:extLst>
      <p:ext uri="{BB962C8B-B14F-4D97-AF65-F5344CB8AC3E}">
        <p14:creationId xmlns:p14="http://schemas.microsoft.com/office/powerpoint/2010/main" val="380741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 a Huge Breath…</a:t>
            </a:r>
          </a:p>
        </p:txBody>
      </p:sp>
      <p:pic>
        <p:nvPicPr>
          <p:cNvPr id="4" name="Picture 8" descr="https://wellplayedmusic.files.wordpress.com/2014/12/deep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90458"/>
            <a:ext cx="6019800" cy="542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0256" y="5886430"/>
            <a:ext cx="6519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Facebook surf at your own peril (and to the peril of the galaxy)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Because in our opinion, these next two sections are some of the</a:t>
            </a:r>
          </a:p>
          <a:p>
            <a:pPr marL="0" indent="0" algn="ctr">
              <a:buNone/>
            </a:pPr>
            <a:r>
              <a:rPr 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ONES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32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Relax. That doesn’t mean its hard.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37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Sketches</a:t>
            </a:r>
          </a:p>
        </p:txBody>
      </p:sp>
      <p:pic>
        <p:nvPicPr>
          <p:cNvPr id="3" name="Picture 2" descr="http://speckycdn.sdm.netdna-cdn.com/wp-content/uploads/2011/05/wireframe-sketch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13" y="1905000"/>
            <a:ext cx="3897813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4495800" cy="4525963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Because every aspect of a site’s “look” is defined by HTML/CSS – it is crucial to have a detailed sketch going in.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Pay particular attention to the location of navigation bars, titles, headers, content, images, footers etc.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When imagining alignments, in particular, be mindful of the </a:t>
            </a:r>
            <a:r>
              <a:rPr lang="en-US" b="1" i="1" u="sng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94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Designing with a Grid in Mind</a:t>
            </a:r>
          </a:p>
        </p:txBody>
      </p:sp>
      <p:pic>
        <p:nvPicPr>
          <p:cNvPr id="4" name="Picture 4" descr="https://cdn.tutsplus.com/webdesign/uploads/legacy/tuts/341_wf/wireframe-ba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90600"/>
            <a:ext cx="6827519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8674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Grids serve to align elements aesthetically.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94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Facebook’s Grid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56414"/>
            <a:ext cx="6110120" cy="561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91120" y="1295400"/>
            <a:ext cx="250048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Facebook is a perfect example of a website where the “grid-layout” is obvious.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Grids make it easy to have content (text, images, and regions) align aesthetically.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923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6" name="Picture 9" descr="http://eyelearn.org/ma-stu-gallery/gridEssay-2013/aimee/images/gu-gri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93" r="10674"/>
          <a:stretch/>
        </p:blipFill>
        <p:spPr bwMode="auto">
          <a:xfrm>
            <a:off x="779766" y="914400"/>
            <a:ext cx="7578529" cy="530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6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More Complex Grid…</a:t>
            </a:r>
          </a:p>
        </p:txBody>
      </p:sp>
      <p:pic>
        <p:nvPicPr>
          <p:cNvPr id="4" name="Picture 2" descr="http://1.bp.blogspot.com/-MApmsFuowRg/U4b9KpiOLbI/AAAAAAAAAh4/pDVukrQsJ_Y/s1600/cn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2" r="10523"/>
          <a:stretch/>
        </p:blipFill>
        <p:spPr bwMode="auto">
          <a:xfrm>
            <a:off x="305254" y="990600"/>
            <a:ext cx="8610146" cy="52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53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Tools for Sketch / Grid Creation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95400"/>
            <a:ext cx="8229600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Wireframing Tools: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Balsamiq***: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https://balsamiq.com/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Framebox: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Pen and Paper: Your notebook</a:t>
            </a:r>
          </a:p>
          <a:p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Grids for Photoshop / Illustrator:</a:t>
            </a: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960 GS: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http://960.gs/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GuideGuide: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http://framebox.org/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cs typeface="Arial" panose="020B0604020202020204" pitchFamily="34" charset="0"/>
              </a:rPr>
              <a:t>Designing with Grids Guides: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960 Grid System Made Easy: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http://bit.ly/1sjYaFC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 by Grid: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http://www.designbygrid.com/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Designing with Grid-Based Approach: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http://bit.ly/1CM4Hzo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56" y="1219200"/>
            <a:ext cx="266614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2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8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Rows and Columns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Workshop</a:t>
            </a:r>
          </a:p>
        </p:txBody>
      </p:sp>
    </p:spTree>
    <p:extLst>
      <p:ext uri="{BB962C8B-B14F-4D97-AF65-F5344CB8AC3E}">
        <p14:creationId xmlns:p14="http://schemas.microsoft.com/office/powerpoint/2010/main" val="355881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791" y="820038"/>
            <a:ext cx="5742887" cy="5477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98052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Web Design Fundamentally = Wireframes</a:t>
            </a:r>
          </a:p>
        </p:txBody>
      </p:sp>
    </p:spTree>
    <p:extLst>
      <p:ext uri="{BB962C8B-B14F-4D97-AF65-F5344CB8AC3E}">
        <p14:creationId xmlns:p14="http://schemas.microsoft.com/office/powerpoint/2010/main" val="36944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850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6</a:t>
            </a:r>
            <a:r>
              <a:rPr lang="en-US" b="1" dirty="0"/>
              <a:t> Total</a:t>
            </a:r>
          </a:p>
        </p:txBody>
      </p:sp>
    </p:spTree>
    <p:extLst>
      <p:ext uri="{BB962C8B-B14F-4D97-AF65-F5344CB8AC3E}">
        <p14:creationId xmlns:p14="http://schemas.microsoft.com/office/powerpoint/2010/main" val="32753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19200" y="730054"/>
            <a:ext cx="7190072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19200" y="1524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25908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37084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31900" y="48260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31900" y="5930900"/>
            <a:ext cx="7190072" cy="990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81200" y="742754"/>
            <a:ext cx="5867399" cy="7177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1200" y="1527592"/>
            <a:ext cx="5867399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812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717800" y="263249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54401" y="2622869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2545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991101" y="2660908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702" y="2651284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02397" y="2622807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238998" y="2613183"/>
            <a:ext cx="6096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1200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467101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927601" y="37500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981200" y="4838700"/>
            <a:ext cx="283210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13502" y="3762793"/>
            <a:ext cx="1346201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978399" y="4829592"/>
            <a:ext cx="2781304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85800" y="89156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5800" y="18117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5800" y="29014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5800" y="39656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5800" y="5136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219200" y="5943600"/>
            <a:ext cx="7202772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95370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206068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25743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Now, let’s make it more challenging…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29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4</a:t>
            </a:r>
          </a:p>
          <a:p>
            <a:pPr algn="ctr"/>
            <a:r>
              <a:rPr lang="en-US" b="1"/>
              <a:t>Total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6486" y="62161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1045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79254"/>
            <a:ext cx="7190072" cy="9971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145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6964" y="3733800"/>
            <a:ext cx="7190072" cy="18669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6486" y="23081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46672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02364" y="5943600"/>
            <a:ext cx="7190072" cy="9144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8782" y="74654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249391" y="176617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82045" y="176168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249391" y="3791395"/>
            <a:ext cx="2027209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82045" y="3786908"/>
            <a:ext cx="4542755" cy="181522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43000" y="5902013"/>
            <a:ext cx="6696018" cy="948907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311" y="61229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285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http://pre09.deviantart.net/dbea/th/pre/i/2015/134/a/1/it_s_all_going_to_be_okay_by_kendroffski-d8tdke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 b="10000"/>
          <a:stretch/>
        </p:blipFill>
        <p:spPr bwMode="auto">
          <a:xfrm>
            <a:off x="0" y="-76200"/>
            <a:ext cx="9185004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90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Now for another…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6004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489048"/>
            <a:ext cx="7190072" cy="130215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258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1729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76964" y="685684"/>
            <a:ext cx="7190072" cy="106691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6964" y="1788288"/>
            <a:ext cx="7190072" cy="2700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6964" y="4572000"/>
            <a:ext cx="7190072" cy="12192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6964" y="5891514"/>
            <a:ext cx="7190072" cy="89028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3007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9804" y="4955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76400" y="1788288"/>
            <a:ext cx="1790199" cy="2600446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696201" y="1801864"/>
            <a:ext cx="1790199" cy="258687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716002" y="1769851"/>
            <a:ext cx="1790199" cy="2618883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76400" y="672291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6400" y="4658325"/>
            <a:ext cx="5829801" cy="104654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76400" y="5922819"/>
            <a:ext cx="5829801" cy="84644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9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40045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This final one is tricky…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1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8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Up!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2353566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u="sng" dirty="0">
                <a:latin typeface="Arial" panose="020B0604020202020204" pitchFamily="34" charset="0"/>
                <a:cs typeface="Arial" panose="020B0604020202020204" pitchFamily="34" charset="0"/>
              </a:rPr>
              <a:t>Didn’t quite work right?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For this one we need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sub-rows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sub-columns</a:t>
            </a:r>
          </a:p>
        </p:txBody>
      </p:sp>
    </p:spTree>
    <p:extLst>
      <p:ext uri="{BB962C8B-B14F-4D97-AF65-F5344CB8AC3E}">
        <p14:creationId xmlns:p14="http://schemas.microsoft.com/office/powerpoint/2010/main" val="427987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8900000">
            <a:off x="62697" y="465012"/>
            <a:ext cx="78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ROWS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976" y="308801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556" y="495545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1***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788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19200" y="749261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34440" y="6006220"/>
            <a:ext cx="6781800" cy="58909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18900000">
            <a:off x="-129116" y="465012"/>
            <a:ext cx="1166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486" y="10570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0213" y="30880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9804" y="61915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1246" y="6122929"/>
            <a:ext cx="731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Total Not relevant</a:t>
            </a:r>
          </a:p>
        </p:txBody>
      </p:sp>
    </p:spTree>
    <p:extLst>
      <p:ext uri="{BB962C8B-B14F-4D97-AF65-F5344CB8AC3E}">
        <p14:creationId xmlns:p14="http://schemas.microsoft.com/office/powerpoint/2010/main" val="12772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https://static.skillshare.com/uploads/project/71261f6924b219521a2cb0952caa9983/789b4f6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0"/>
            <a:ext cx="9149871" cy="686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99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8900000">
            <a:off x="8230561" y="326513"/>
            <a:ext cx="782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ROWS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09272" y="1834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09272" y="40219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09272" y="5040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1246" y="5815152"/>
            <a:ext cx="731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4</a:t>
            </a:r>
          </a:p>
          <a:p>
            <a:pPr algn="ctr"/>
            <a:r>
              <a:rPr lang="en-US" b="1" dirty="0"/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428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6800" y="653854"/>
            <a:ext cx="7010400" cy="717746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66800" y="1417666"/>
            <a:ext cx="7010400" cy="3535333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9602" y="5035719"/>
            <a:ext cx="7190072" cy="603082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1454320"/>
            <a:ext cx="3733800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95236" y="1454320"/>
            <a:ext cx="2805764" cy="41082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9602" y="5926180"/>
            <a:ext cx="7190072" cy="9318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195236" y="152400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164756" y="2597320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95236" y="3878559"/>
            <a:ext cx="2805764" cy="9906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235876" y="5022679"/>
            <a:ext cx="2805764" cy="387521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71699" y="1533066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43700" y="1513081"/>
            <a:ext cx="1295400" cy="347657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71699" y="5032503"/>
            <a:ext cx="2629301" cy="410723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8028216" y="326513"/>
            <a:ext cx="116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SUB-</a:t>
            </a:r>
          </a:p>
          <a:p>
            <a:pPr algn="ctr"/>
            <a:r>
              <a:rPr lang="en-US" b="1" dirty="0"/>
              <a:t>COLUMNS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09272" y="292068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1910" y="50738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00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Process 12"/>
          <p:cNvSpPr/>
          <p:nvPr/>
        </p:nvSpPr>
        <p:spPr>
          <a:xfrm>
            <a:off x="0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-23476" y="465012"/>
            <a:ext cx="9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You Try!</a:t>
            </a:r>
          </a:p>
        </p:txBody>
      </p:sp>
    </p:spTree>
    <p:extLst>
      <p:ext uri="{BB962C8B-B14F-4D97-AF65-F5344CB8AC3E}">
        <p14:creationId xmlns:p14="http://schemas.microsoft.com/office/powerpoint/2010/main" val="3427777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oodmotherdiet.files.wordpress.com/2014/09/you-made-i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96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6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Design with Bootstrap</a:t>
            </a:r>
          </a:p>
        </p:txBody>
      </p:sp>
    </p:spTree>
    <p:extLst>
      <p:ext uri="{BB962C8B-B14F-4D97-AF65-F5344CB8AC3E}">
        <p14:creationId xmlns:p14="http://schemas.microsoft.com/office/powerpoint/2010/main" val="25757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Genius Time!</a:t>
            </a:r>
          </a:p>
        </p:txBody>
      </p:sp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is a fairly “tricky”…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but VERY IMPORTANT topic.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to channel that inner genius.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3B0825-79C8-4BC4-8752-47A11A5E7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72" y="1981200"/>
            <a:ext cx="5600186" cy="373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" y="0"/>
            <a:ext cx="71900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10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</a:t>
            </a:r>
          </a:p>
        </p:txBody>
      </p:sp>
      <p:pic>
        <p:nvPicPr>
          <p:cNvPr id="3" name="Picture 2" descr="http://dab1nmslvvntp.cloudfront.net/wp-content/uploads/2013/05/960-12-col-gr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50257"/>
            <a:ext cx="5395685" cy="4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5548085" y="1524000"/>
            <a:ext cx="3443515" cy="43434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Bootstrap lets you organize content based on the “number of columns” a div spans – out of a total 12 columns.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Example: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class="col-md-12"&gt;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&lt;div class="col-md-4"&gt;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(Spans 1/3 of full width)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46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Grids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buFont typeface="Arial" panose="02080604020202020204" charset="0"/>
              <a:buChar char="–"/>
            </a:pPr>
            <a:r>
              <a:rPr lang="en-US" sz="1900" b="1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2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2" name="Rectangle 1"/>
          <p:cNvSpPr/>
          <p:nvPr/>
        </p:nvSpPr>
        <p:spPr>
          <a:xfrm>
            <a:off x="457200" y="1066800"/>
            <a:ext cx="8153400" cy="495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1676400"/>
            <a:ext cx="72390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24200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6500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69623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95446" y="1935144"/>
            <a:ext cx="1371600" cy="3627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5782" y="743635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93401" y="1378053"/>
            <a:ext cx="51054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Row #1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801587" y="2024383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189305" y="2033416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705141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Column#3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118610" y="2057279"/>
            <a:ext cx="1135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Column#4</a:t>
            </a:r>
          </a:p>
        </p:txBody>
      </p:sp>
    </p:spTree>
    <p:extLst>
      <p:ext uri="{BB962C8B-B14F-4D97-AF65-F5344CB8AC3E}">
        <p14:creationId xmlns:p14="http://schemas.microsoft.com/office/powerpoint/2010/main" val="347940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99099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53484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Grids</a:t>
            </a:r>
          </a:p>
        </p:txBody>
      </p:sp>
    </p:spTree>
    <p:extLst>
      <p:ext uri="{BB962C8B-B14F-4D97-AF65-F5344CB8AC3E}">
        <p14:creationId xmlns:p14="http://schemas.microsoft.com/office/powerpoint/2010/main" val="3767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(quickgrid.html | 2-InstructorGrids) </a:t>
            </a:r>
          </a:p>
        </p:txBody>
      </p:sp>
    </p:spTree>
    <p:extLst>
      <p:ext uri="{BB962C8B-B14F-4D97-AF65-F5344CB8AC3E}">
        <p14:creationId xmlns:p14="http://schemas.microsoft.com/office/powerpoint/2010/main" val="32497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</p:spTree>
    <p:extLst>
      <p:ext uri="{BB962C8B-B14F-4D97-AF65-F5344CB8AC3E}">
        <p14:creationId xmlns:p14="http://schemas.microsoft.com/office/powerpoint/2010/main" val="24017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Grid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763231"/>
            <a:ext cx="8564931" cy="502796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Note the rows, columns (col-lg-6), and containers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5" y="2133600"/>
            <a:ext cx="8382000" cy="191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6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Containers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01" y="2438400"/>
            <a:ext cx="8955999" cy="16058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“Containers” are like the box that the entire grid sits inside.</a:t>
            </a:r>
          </a:p>
        </p:txBody>
      </p:sp>
    </p:spTree>
    <p:extLst>
      <p:ext uri="{BB962C8B-B14F-4D97-AF65-F5344CB8AC3E}">
        <p14:creationId xmlns:p14="http://schemas.microsoft.com/office/powerpoint/2010/main" val="2736924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Rows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864504"/>
            <a:ext cx="8229600" cy="535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“Rows” are like the rows we talked about earlier.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62000"/>
            <a:ext cx="7901077" cy="382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Defining Columns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3185" y="4805650"/>
            <a:ext cx="8229600" cy="10662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“Columns” fit inside of rows. Note the syntax: col-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-#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Col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column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sz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viewing size (in this case: medium)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number of “columns taken” out of 12. (in this case 4 of 12)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806526"/>
            <a:ext cx="5638800" cy="38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721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4" y="1213571"/>
            <a:ext cx="8833329" cy="39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143000"/>
            <a:ext cx="83820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Students will use the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Bootstrap CSS Framework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b="1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Bootstrap Layouts</a:t>
            </a:r>
          </a:p>
        </p:txBody>
      </p:sp>
    </p:spTree>
    <p:extLst>
      <p:ext uri="{BB962C8B-B14F-4D97-AF65-F5344CB8AC3E}">
        <p14:creationId xmlns:p14="http://schemas.microsoft.com/office/powerpoint/2010/main" val="24478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(InClass-DemoLayout.html | 4-InstructorLayout) </a:t>
            </a:r>
          </a:p>
        </p:txBody>
      </p:sp>
    </p:spTree>
    <p:extLst>
      <p:ext uri="{BB962C8B-B14F-4D97-AF65-F5344CB8AC3E}">
        <p14:creationId xmlns:p14="http://schemas.microsoft.com/office/powerpoint/2010/main" val="10588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0" y="914400"/>
            <a:ext cx="8825560" cy="353714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40735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1" y="798992"/>
            <a:ext cx="8686800" cy="5525607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61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canterburynyc.files.wordpress.com/2014/03/whale-just-brea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622" y="0"/>
            <a:ext cx="9669242" cy="689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3543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Responsive (HW)</a:t>
            </a:r>
          </a:p>
        </p:txBody>
      </p:sp>
    </p:spTree>
    <p:extLst>
      <p:ext uri="{BB962C8B-B14F-4D97-AF65-F5344CB8AC3E}">
        <p14:creationId xmlns:p14="http://schemas.microsoft.com/office/powerpoint/2010/main" val="346763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70"/>
          <p:cNvSpPr txBox="1">
            <a:spLocks/>
          </p:cNvSpPr>
          <p:nvPr/>
        </p:nvSpPr>
        <p:spPr>
          <a:xfrm>
            <a:off x="-5870" y="783753"/>
            <a:ext cx="9149870" cy="5643838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Warning!</a:t>
            </a:r>
          </a:p>
          <a:p>
            <a:pPr marL="0" indent="0" algn="ctr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This next section matters a lot for your </a:t>
            </a:r>
            <a:r>
              <a:rPr lang="en-US" sz="2800" u="sng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://2.bp.blogspot.com/-PA4XbLkTXtI/Vo0OtvqZSUI/AAAAAAAABlA/XcOZ6pWPQQo/s1600/Homework%2Bimag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973" y="2133600"/>
            <a:ext cx="3412184" cy="341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Still No Facebook Time</a:t>
            </a:r>
          </a:p>
        </p:txBody>
      </p:sp>
    </p:spTree>
    <p:extLst>
      <p:ext uri="{BB962C8B-B14F-4D97-AF65-F5344CB8AC3E}">
        <p14:creationId xmlns:p14="http://schemas.microsoft.com/office/powerpoint/2010/main" val="470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  <p:extLst>
      <p:ext uri="{BB962C8B-B14F-4D97-AF65-F5344CB8AC3E}">
        <p14:creationId xmlns:p14="http://schemas.microsoft.com/office/powerpoint/2010/main" val="269836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(6-InstructorMedia) </a:t>
            </a:r>
          </a:p>
        </p:txBody>
      </p:sp>
    </p:spTree>
    <p:extLst>
      <p:ext uri="{BB962C8B-B14F-4D97-AF65-F5344CB8AC3E}">
        <p14:creationId xmlns:p14="http://schemas.microsoft.com/office/powerpoint/2010/main" val="48555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Focus!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0550" y="5652848"/>
            <a:ext cx="371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This stuff is important…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2CCA21B-99B3-43A3-A95A-92065206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382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1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Quick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534400" cy="18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Explain to your partner what the following CSS code does: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438400"/>
            <a:ext cx="55530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Build your own mobile responsive HTML /CSS page using media queries.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Just follow the steps sent to you via Slack.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798993"/>
            <a:ext cx="8686800" cy="43434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80604020202020204" charset="0"/>
              <a:buChar char="•"/>
            </a:pPr>
            <a:r>
              <a:rPr lang="en-US" sz="2200" b="1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may render content at a typical desktop screen ratio (scaled down at the smaller screen size).</a:t>
            </a:r>
          </a:p>
          <a:p>
            <a:pPr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buFont typeface="Arial" panose="0208060402020202020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  <p:extLst>
      <p:ext uri="{BB962C8B-B14F-4D97-AF65-F5344CB8AC3E}">
        <p14:creationId xmlns:p14="http://schemas.microsoft.com/office/powerpoint/2010/main" val="104987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2698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 Inclusion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1828800"/>
            <a:ext cx="8122920" cy="296954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1219422"/>
            <a:ext cx="5245496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Just include this line in the head 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34752" y="2693116"/>
            <a:ext cx="8528248" cy="10952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then include a variety of @media queries for various sized screens.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1" y="4121979"/>
            <a:ext cx="6391275" cy="695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5150907"/>
            <a:ext cx="66389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1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Spend the next few moments on the site viewportemulator.com and visit your favorite websites using various viewports.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Notice how the sites change display wise.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isney happy celebration peter pan wendy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9307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4788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Challenge 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65846" y="3851911"/>
            <a:ext cx="6457950" cy="663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Time Permitting</a:t>
            </a:r>
          </a:p>
        </p:txBody>
      </p:sp>
    </p:spTree>
    <p:extLst>
      <p:ext uri="{BB962C8B-B14F-4D97-AF65-F5344CB8AC3E}">
        <p14:creationId xmlns:p14="http://schemas.microsoft.com/office/powerpoint/2010/main" val="1023795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Bootstrap </a:t>
            </a:r>
          </a:p>
        </p:txBody>
      </p:sp>
    </p:spTree>
    <p:extLst>
      <p:ext uri="{BB962C8B-B14F-4D97-AF65-F5344CB8AC3E}">
        <p14:creationId xmlns:p14="http://schemas.microsoft.com/office/powerpoint/2010/main" val="38458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&gt; YOUR TURN!!</a:t>
            </a:r>
          </a:p>
        </p:txBody>
      </p:sp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around you (and </a:t>
            </a:r>
            <a:r>
              <a:rPr lang="en-US" sz="240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Bootstrap CSS),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complex layout of your own.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can use the layout provided to you as a guide, starting point, inspiration, or not at all.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185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9144000" cy="532262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3557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11602</TotalTime>
  <Words>1598</Words>
  <Application>Microsoft Macintosh PowerPoint</Application>
  <PresentationFormat>On-screen Show (4:3)</PresentationFormat>
  <Paragraphs>406</Paragraphs>
  <Slides>91</Slides>
  <Notes>32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100" baseType="lpstr">
      <vt:lpstr>Calibri</vt:lpstr>
      <vt:lpstr>Calibri Light</vt:lpstr>
      <vt:lpstr>Roboto</vt:lpstr>
      <vt:lpstr>StarSymbol</vt:lpstr>
      <vt:lpstr>Arial</vt:lpstr>
      <vt:lpstr>UCF - Theme</vt:lpstr>
      <vt:lpstr>Unbranded</vt:lpstr>
      <vt:lpstr>UTAustin</vt:lpstr>
      <vt:lpstr>Rutgers - Theme</vt:lpstr>
      <vt:lpstr>Behold Bootstrap!</vt:lpstr>
      <vt:lpstr>PowerPoint Presentation</vt:lpstr>
      <vt:lpstr>PowerPoint Presentation</vt:lpstr>
      <vt:lpstr>PowerPoint Presentation</vt:lpstr>
      <vt:lpstr>PowerPoint Presentation</vt:lpstr>
      <vt:lpstr>Today’s Class</vt:lpstr>
      <vt:lpstr>Objectives</vt:lpstr>
      <vt:lpstr>Focus!</vt:lpstr>
      <vt:lpstr>Recap Bootstrap </vt:lpstr>
      <vt:lpstr>The Pains of HW 1</vt:lpstr>
      <vt:lpstr>How You (Probably) Feel About CSS</vt:lpstr>
      <vt:lpstr>But Then Came Bootstrap…</vt:lpstr>
      <vt:lpstr>PowerPoint Presentation</vt:lpstr>
      <vt:lpstr>Powered by Bootstrap</vt:lpstr>
      <vt:lpstr>Big Deal!!!</vt:lpstr>
      <vt:lpstr>PowerPoint Presentation</vt:lpstr>
      <vt:lpstr>PowerPoint Presentation</vt:lpstr>
      <vt:lpstr>PowerPoint Presentation</vt:lpstr>
      <vt:lpstr>Next Phase Bootstrap</vt:lpstr>
      <vt:lpstr>Sketching / Grid Layouts</vt:lpstr>
      <vt:lpstr>PowerPoint Presentation</vt:lpstr>
      <vt:lpstr>PowerPoint Presentation</vt:lpstr>
      <vt:lpstr>PowerPoint Presentation</vt:lpstr>
      <vt:lpstr>Importance of Sketches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Rows and Columns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Level Up!</vt:lpstr>
      <vt:lpstr>PowerPoint Presentation</vt:lpstr>
      <vt:lpstr>Level 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Grid Design with Bootstrap</vt:lpstr>
      <vt:lpstr>More Genius Time!</vt:lpstr>
      <vt:lpstr>PowerPoint Presentation</vt:lpstr>
      <vt:lpstr>Bootstrap Grid</vt:lpstr>
      <vt:lpstr>Bootstrap Grids</vt:lpstr>
      <vt:lpstr>PowerPoint Presentation</vt:lpstr>
      <vt:lpstr>PowerPoint Presentation</vt:lpstr>
      <vt:lpstr>Coding Grids</vt:lpstr>
      <vt:lpstr>INSTRUCTOR DEMO!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Bootstrap Layouts</vt:lpstr>
      <vt:lpstr>INSTRUCTOR DEMO!</vt:lpstr>
      <vt:lpstr>PowerPoint Presentation</vt:lpstr>
      <vt:lpstr>&gt; YOUR TURN!!</vt:lpstr>
      <vt:lpstr>Common Questions</vt:lpstr>
      <vt:lpstr>PowerPoint Presentation</vt:lpstr>
      <vt:lpstr>Mobile Responsive (HW)</vt:lpstr>
      <vt:lpstr>PowerPoint Presentation</vt:lpstr>
      <vt:lpstr>PowerPoint Presentation</vt:lpstr>
      <vt:lpstr>INSTRUCTOR DEMO!</vt:lpstr>
      <vt:lpstr>PowerPoint Presentation</vt:lpstr>
      <vt:lpstr>&gt; YOUR TURN!!</vt:lpstr>
      <vt:lpstr>&gt; YOUR TURN!!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Extra Challenge </vt:lpstr>
      <vt:lpstr>&gt; YOUR TURN!!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1480</cp:revision>
  <cp:lastPrinted>2016-01-30T16:23:56Z</cp:lastPrinted>
  <dcterms:created xsi:type="dcterms:W3CDTF">2015-01-20T17:19:00Z</dcterms:created>
  <dcterms:modified xsi:type="dcterms:W3CDTF">2017-11-16T21:15:16Z</dcterms:modified>
</cp:coreProperties>
</file>